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94" r:id="rId1"/>
    <p:sldMasterId id="2147484190" r:id="rId2"/>
  </p:sldMasterIdLst>
  <p:notesMasterIdLst>
    <p:notesMasterId r:id="rId11"/>
  </p:notesMasterIdLst>
  <p:handoutMasterIdLst>
    <p:handoutMasterId r:id="rId12"/>
  </p:handoutMasterIdLst>
  <p:sldIdLst>
    <p:sldId id="485" r:id="rId3"/>
    <p:sldId id="642" r:id="rId4"/>
    <p:sldId id="643" r:id="rId5"/>
    <p:sldId id="644" r:id="rId6"/>
    <p:sldId id="655" r:id="rId7"/>
    <p:sldId id="649" r:id="rId8"/>
    <p:sldId id="654" r:id="rId9"/>
    <p:sldId id="639" r:id="rId10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794">
          <p15:clr>
            <a:srgbClr val="A4A3A4"/>
          </p15:clr>
        </p15:guide>
        <p15:guide id="4" pos="20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ichowska-Woźniak Małgorzata" initials="PM" lastIdx="1" clrIdx="0">
    <p:extLst>
      <p:ext uri="{19B8F6BF-5375-455C-9EA6-DF929625EA0E}">
        <p15:presenceInfo xmlns:p15="http://schemas.microsoft.com/office/powerpoint/2012/main" userId="S-1-5-21-2284230740-1886283298-2021815852-1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8" autoAdjust="0"/>
    <p:restoredTop sz="94658" autoAdjust="0"/>
  </p:normalViewPr>
  <p:slideViewPr>
    <p:cSldViewPr>
      <p:cViewPr varScale="1">
        <p:scale>
          <a:sx n="85" d="100"/>
          <a:sy n="85" d="100"/>
        </p:scale>
        <p:origin x="1277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0"/>
        <p:guide orient="horz" pos="2794"/>
        <p:guide pos="20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pPr>
              <a:defRPr/>
            </a:pPr>
            <a:fld id="{60318052-3929-47AA-A9AE-5052D0743961}" type="datetimeFigureOut">
              <a:rPr lang="pl-PL"/>
              <a:pPr>
                <a:defRPr/>
              </a:pPr>
              <a:t>26.02.2021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52447307-7640-40CC-99F2-119D547C90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20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3" tIns="44112" rIns="88223" bIns="44112" anchor="ctr"/>
          <a:lstStyle/>
          <a:p>
            <a:endParaRPr lang="pl-PL" altLang="pl-PL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3" tIns="44112" rIns="88223" bIns="44112" anchor="ctr"/>
          <a:lstStyle/>
          <a:p>
            <a:endParaRPr lang="pl-PL" alt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6" y="1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44" tIns="46196" rIns="92044" bIns="46196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1116" algn="l"/>
                <a:tab pos="882233" algn="l"/>
                <a:tab pos="1323350" algn="l"/>
                <a:tab pos="1764466" algn="l"/>
                <a:tab pos="2205582" algn="l"/>
                <a:tab pos="2646699" algn="l"/>
                <a:tab pos="3087815" algn="l"/>
                <a:tab pos="3528932" algn="l"/>
                <a:tab pos="3970049" algn="l"/>
                <a:tab pos="4411164" algn="l"/>
                <a:tab pos="4852280" algn="l"/>
                <a:tab pos="5293396" algn="l"/>
                <a:tab pos="5734514" algn="l"/>
                <a:tab pos="6175630" algn="l"/>
                <a:tab pos="6616746" algn="l"/>
                <a:tab pos="7057862" algn="l"/>
                <a:tab pos="7498979" algn="l"/>
                <a:tab pos="7940096" algn="l"/>
                <a:tab pos="8381212" algn="l"/>
                <a:tab pos="8822329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4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44" tIns="46196" rIns="92044" bIns="46196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0" y="9428164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3" tIns="44112" rIns="88223" bIns="44112" anchor="ctr"/>
          <a:lstStyle/>
          <a:p>
            <a:endParaRPr lang="pl-PL" alt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6" y="9428164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44" tIns="46196" rIns="92044" bIns="46196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1116" algn="l"/>
                <a:tab pos="882233" algn="l"/>
                <a:tab pos="1323350" algn="l"/>
                <a:tab pos="1764466" algn="l"/>
                <a:tab pos="2205582" algn="l"/>
                <a:tab pos="2646699" algn="l"/>
                <a:tab pos="3087815" algn="l"/>
                <a:tab pos="3528932" algn="l"/>
                <a:tab pos="3970049" algn="l"/>
                <a:tab pos="4411164" algn="l"/>
                <a:tab pos="4852280" algn="l"/>
                <a:tab pos="5293396" algn="l"/>
                <a:tab pos="5734514" algn="l"/>
                <a:tab pos="6175630" algn="l"/>
                <a:tab pos="6616746" algn="l"/>
                <a:tab pos="7057862" algn="l"/>
                <a:tab pos="7498979" algn="l"/>
                <a:tab pos="7940096" algn="l"/>
                <a:tab pos="8381212" algn="l"/>
                <a:tab pos="8822329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</a:lstStyle>
          <a:p>
            <a:pPr>
              <a:defRPr/>
            </a:pPr>
            <a:fld id="{D79CF406-44D2-4A05-A403-7BFAFAA920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036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solidFill>
            <a:srgbClr val="FFFFFF"/>
          </a:solidFill>
          <a:ln/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38775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5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2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0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5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63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43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19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608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67193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08299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49406" indent="-220553" defTabSz="43344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4259" algn="l"/>
                <a:tab pos="850050" algn="l"/>
                <a:tab pos="1275840" algn="l"/>
                <a:tab pos="1701630" algn="l"/>
                <a:tab pos="2127421" algn="l"/>
                <a:tab pos="2553211" algn="l"/>
                <a:tab pos="2979001" algn="l"/>
                <a:tab pos="3404792" algn="l"/>
                <a:tab pos="3830582" algn="l"/>
                <a:tab pos="4254840" algn="l"/>
                <a:tab pos="4680631" algn="l"/>
                <a:tab pos="5106421" algn="l"/>
                <a:tab pos="5532211" algn="l"/>
                <a:tab pos="5958002" algn="l"/>
                <a:tab pos="6383792" algn="l"/>
                <a:tab pos="6809583" algn="l"/>
                <a:tab pos="7235373" algn="l"/>
                <a:tab pos="7661163" algn="l"/>
                <a:tab pos="8085422" algn="l"/>
                <a:tab pos="85112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4C5781-35A9-448C-A654-DA8EAF424AA2}" type="slidenum">
              <a:rPr lang="pl-PL" altLang="pl-PL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l-PL" altLang="pl-PL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23900"/>
            <a:ext cx="4808538" cy="36083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583" y="4572997"/>
            <a:ext cx="5207700" cy="43312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32797-CAB7-4379-B4E0-80C2E5415BC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7177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32AFF-4596-4A74-92F8-29A9A4C384A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64984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7401E-835A-42C8-AC95-1745DEAA380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35671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283B306B-41CF-418C-AD07-4B4ACE339F87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72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E861F372-DCCE-4F23-BA1E-635828ACA538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71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F6F33A26-62BD-4089-9F3C-57A67641B72E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27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C10AC5F4-B241-408E-A384-3E9EE9B9D1BA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2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8E2F0BAD-1A29-479A-B175-EC137C3DA2C7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771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BEACCF5F-153B-4972-A68E-2D82FCDAD285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187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A6314A4B-9597-4773-AB04-95A13EFEDF7F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4934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2776A172-6FAE-4B28-86F5-42F70F9C48C0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17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B4AF-5675-4EA6-9D4D-63E15166438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59632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F556A952-E349-4565-A28D-6EE98D8035EB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644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A2E7734B-849C-43E6-A6EE-9143842FF16D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084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04/19/13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080125"/>
            <a:ext cx="2894013" cy="915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r>
              <a:rPr lang="pl-PL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buClrTx/>
              <a:buSzTx/>
              <a:buFontTx/>
              <a:buNone/>
              <a:defRPr/>
            </a:pPr>
            <a:fld id="{8978A17B-3FC5-41A7-874B-E056D744A93F}" type="slidenum">
              <a:rPr lang="en-US" altLang="pl-PL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hangingPunct="0">
                <a:buClrTx/>
                <a:buSzTx/>
                <a:buFontTx/>
                <a:buNone/>
                <a:defRPr/>
              </a:pPr>
              <a:t>‹#›</a:t>
            </a:fld>
            <a:endParaRPr lang="en-US" altLang="pl-PL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58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0E35-DF84-4E74-BF11-10E98F94D7F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3599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52A03-F957-49EF-A20B-A4FD0025DE6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6158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343B7-681C-46A6-BC7D-5FD7F29D990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137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57B3-C712-4155-9383-E30F08A185B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88325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8BD41-EA5D-41B8-9409-522A8E5F141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9538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D4232-7692-4D32-9B0D-AF421726F5A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66797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80684-28FB-4288-ADEB-074CD0693E0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0523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r>
              <a:rPr lang="pl-PL"/>
              <a:t>04/19/13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080125"/>
            <a:ext cx="2894013" cy="915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PGothic" pitchFamily="32" charset="-128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r>
              <a:rPr lang="pl-PL" altLang="pl-PL"/>
              <a:t>Warsztaty: Szczecińska Karta Metropolitalna, 23.05.2011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</a:lstStyle>
          <a:p>
            <a:pPr>
              <a:buClrTx/>
              <a:buFontTx/>
              <a:buNone/>
              <a:defRPr/>
            </a:pPr>
            <a:fld id="{2369E7A9-3191-43A1-B084-5AD30D4C5264}" type="slidenum">
              <a:rPr lang="en-US" altLang="pl-PL"/>
              <a:pPr>
                <a:buClrTx/>
                <a:buFontTx/>
                <a:buNone/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076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hf sldNum="0"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2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2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2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2" charset="-128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2" charset="-128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2" charset="-128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41946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MS PGothic" pitchFamily="32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S PGothic" pitchFamily="32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itchFamily="32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itchFamily="32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itchFamily="32" charset="-128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itchFamily="32" charset="-128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itchFamily="32" charset="-128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3708400" y="1916113"/>
            <a:ext cx="39592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6948488" y="2205038"/>
            <a:ext cx="15859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7235825" y="1700213"/>
            <a:ext cx="151288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13317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92088"/>
            <a:ext cx="21923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395288" y="2997200"/>
            <a:ext cx="8543925" cy="244792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ＭＳ Ｐゴシック" pitchFamily="32" charset="-128"/>
              </a:defRPr>
            </a:lvl9pPr>
          </a:lstStyle>
          <a:p>
            <a:pPr algn="r">
              <a:defRPr/>
            </a:pPr>
            <a:r>
              <a:rPr lang="pl-PL" sz="2400" b="1" kern="0" dirty="0" smtClean="0"/>
              <a:t/>
            </a:r>
            <a:br>
              <a:rPr lang="pl-PL" sz="2400" b="1" kern="0" dirty="0" smtClean="0"/>
            </a:br>
            <a:r>
              <a:rPr lang="pl-PL" sz="2000" kern="0" dirty="0" smtClean="0"/>
              <a:t> </a:t>
            </a:r>
            <a:endParaRPr lang="pl-PL" sz="2000" kern="0" dirty="0"/>
          </a:p>
        </p:txBody>
      </p:sp>
      <p:sp>
        <p:nvSpPr>
          <p:cNvPr id="14" name="Prostokąt 13"/>
          <p:cNvSpPr/>
          <p:nvPr/>
        </p:nvSpPr>
        <p:spPr bwMode="auto">
          <a:xfrm>
            <a:off x="467544" y="6237312"/>
            <a:ext cx="252028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Times New Roman" pitchFamily="16" charset="0"/>
              <a:buNone/>
            </a:pPr>
            <a:endParaRPr lang="pl-PL" smtClean="0">
              <a:solidFill>
                <a:srgbClr val="FFFFFF"/>
              </a:solidFill>
              <a:ea typeface="ＭＳ Ｐゴシック" pitchFamily="32" charset="-128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181472" y="855845"/>
            <a:ext cx="835292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endParaRPr lang="pl-PL" altLang="pl-PL" b="1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pl-PL" b="1" dirty="0" smtClean="0">
                <a:latin typeface="Tahoma" pitchFamily="34" charset="0"/>
                <a:cs typeface="Tahoma" pitchFamily="34" charset="0"/>
              </a:rPr>
              <a:t>Poznańska Rada Transportu Aglomeracyjnego</a:t>
            </a:r>
            <a:endParaRPr lang="pl-PL" altLang="pl-PL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Obraz 10" descr="Junikowo.jpg"/>
          <p:cNvPicPr>
            <a:picLocks noChangeAspect="1"/>
          </p:cNvPicPr>
          <p:nvPr/>
        </p:nvPicPr>
        <p:blipFill>
          <a:blip r:embed="rId5" cstate="print"/>
          <a:srcRect t="31306" b="8538"/>
          <a:stretch>
            <a:fillRect/>
          </a:stretch>
        </p:blipFill>
        <p:spPr>
          <a:xfrm>
            <a:off x="-32324" y="2925117"/>
            <a:ext cx="9193955" cy="36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787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Cele strategiczne PRTA: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1043608" y="1741145"/>
            <a:ext cx="6984776" cy="459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</a:rPr>
              <a:t>Możliwość pozyskania informacji oraz wymiany posiadanej wiedzy </a:t>
            </a:r>
            <a:br>
              <a:rPr lang="pl-PL" altLang="pl-PL" sz="1600" dirty="0" smtClean="0">
                <a:solidFill>
                  <a:srgbClr val="000000"/>
                </a:solidFill>
              </a:rPr>
            </a:br>
            <a:r>
              <a:rPr lang="pl-PL" altLang="pl-PL" sz="1600" dirty="0" smtClean="0">
                <a:solidFill>
                  <a:srgbClr val="000000"/>
                </a:solidFill>
              </a:rPr>
              <a:t>i doświadczeń, </a:t>
            </a:r>
            <a:r>
              <a:rPr lang="pl-PL" altLang="pl-PL" sz="1600" dirty="0" smtClean="0">
                <a:solidFill>
                  <a:schemeClr val="tx1"/>
                </a:solidFill>
              </a:rPr>
              <a:t>a także skonsultowania pomysłów w dziedzinie integracji i organizacji publicznego transportu zbiorowego</a:t>
            </a:r>
            <a:r>
              <a:rPr lang="pl-PL" altLang="pl-PL" sz="1600" dirty="0" smtClean="0">
                <a:solidFill>
                  <a:srgbClr val="000000"/>
                </a:solidFill>
              </a:rPr>
              <a:t>, przedstawienie opinii oraz prowadzenie dyskusji na tematy związane z transportem publicznym w obszarze Miasta Poznania i </a:t>
            </a:r>
            <a:r>
              <a:rPr lang="pl-PL" altLang="pl-PL" sz="1600" dirty="0" smtClean="0">
                <a:solidFill>
                  <a:schemeClr val="tx1"/>
                </a:solidFill>
              </a:rPr>
              <a:t>aglomeracji </a:t>
            </a:r>
            <a:r>
              <a:rPr lang="pl-PL" altLang="pl-PL" sz="1600" dirty="0" smtClean="0">
                <a:solidFill>
                  <a:srgbClr val="000000"/>
                </a:solidFill>
              </a:rPr>
              <a:t>przez przedstawicieli </a:t>
            </a:r>
            <a:r>
              <a:rPr lang="pl-PL" altLang="pl-PL" sz="1600" dirty="0" smtClean="0">
                <a:solidFill>
                  <a:schemeClr val="tx1"/>
                </a:solidFill>
              </a:rPr>
              <a:t>najważniejszych</a:t>
            </a:r>
            <a:r>
              <a:rPr lang="pl-PL" altLang="pl-PL" sz="1600" dirty="0" smtClean="0">
                <a:solidFill>
                  <a:srgbClr val="000000"/>
                </a:solidFill>
              </a:rPr>
              <a:t> wybranych grup, w sposób zorganizowany, w jednym miejscu i czasie.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</a:rPr>
              <a:t>Zminimalizowanie negatywnego nastawienia i opinii dotyczących wdrażania nowych rozwiązań w transporcie publicznym.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</a:rPr>
              <a:t>Umożliwienie usprawnienia działań polegających m.in. </a:t>
            </a:r>
            <a:r>
              <a:rPr lang="pl-PL" altLang="pl-PL" sz="1600" dirty="0">
                <a:solidFill>
                  <a:srgbClr val="000000"/>
                </a:solidFill>
              </a:rPr>
              <a:t>n</a:t>
            </a:r>
            <a:r>
              <a:rPr lang="pl-PL" altLang="pl-PL" sz="1600" dirty="0" smtClean="0">
                <a:solidFill>
                  <a:srgbClr val="000000"/>
                </a:solidFill>
              </a:rPr>
              <a:t>a wypracowaniu decyzji dla problemowych, trudnych i złożonych zagadnień w zakresie poprawy funkcjonowania transportu publicznego.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Stałe podnoszenie jakości 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poznańskiego transportu publicznego.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Dążenie do pozytywnego odbioru poznańskiej </a:t>
            </a: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komunikacji miejskiej.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Oszczędność czasu i środków poprzez przedstawienie do realizacji rekomendacji obejmujących optymalne rozwiązanie danego zagadnienia.</a:t>
            </a:r>
          </a:p>
        </p:txBody>
      </p:sp>
    </p:spTree>
    <p:extLst>
      <p:ext uri="{BB962C8B-B14F-4D97-AF65-F5344CB8AC3E}">
        <p14:creationId xmlns:p14="http://schemas.microsoft.com/office/powerpoint/2010/main" val="307798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Prostokąt 1"/>
          <p:cNvSpPr>
            <a:spLocks noChangeArrowheads="1"/>
          </p:cNvSpPr>
          <p:nvPr/>
        </p:nvSpPr>
        <p:spPr bwMode="auto">
          <a:xfrm>
            <a:off x="250825" y="5949950"/>
            <a:ext cx="3097213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Główny cel PRTA: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899592" y="1781672"/>
            <a:ext cx="7056784" cy="416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rgbClr val="000000"/>
                </a:solidFill>
              </a:rPr>
              <a:t>Głównym zadaniem Rady jest pozyskiwanie opinii </a:t>
            </a:r>
            <a:r>
              <a:rPr lang="pl-PL" altLang="pl-PL" sz="1600" dirty="0">
                <a:solidFill>
                  <a:srgbClr val="000000"/>
                </a:solidFill>
              </a:rPr>
              <a:t>swoich członków, którzy stanowią reprezentację różnych środowisk na temat proponowanych przez ZTM nowych rozwiązań m.in.: organizacyjnych, przewozowych, handlowych, taryfowych, infrastrukturalnych w zakresie transportu publicznego oraz umożliwienie swobodnej wymiany wiedzy, doświadczenia, pomysłów, poglądów i uwag na temat wielu obszarów funkcjonowania komunikacji miejskiej. Rada będzie konfrontowała różne głosy podczas obrad w toku bezpośredniej dyskusji nad kwestiami spornymi. </a:t>
            </a:r>
            <a:endParaRPr lang="pl-PL" altLang="pl-PL" sz="1600" dirty="0" smtClean="0">
              <a:solidFill>
                <a:srgbClr val="000000"/>
              </a:solidFill>
            </a:endParaRPr>
          </a:p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endParaRPr lang="pl-PL" altLang="pl-PL" sz="1600" dirty="0" smtClean="0">
              <a:solidFill>
                <a:srgbClr val="000000"/>
              </a:solidFill>
            </a:endParaRP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>
                <a:solidFill>
                  <a:srgbClr val="000000"/>
                </a:solidFill>
                <a:sym typeface="Wingdings" panose="05000000000000000000" pitchFamily="2" charset="2"/>
              </a:rPr>
              <a:t>Rada będzie prowadziła debaty i dążyła do wypracowania kompromisów, prowadzących do konsensusu umożliwiającego przedstawienie rekomendacji analizowanego zagadnienia. </a:t>
            </a:r>
            <a:r>
              <a:rPr lang="pl-PL" altLang="pl-PL" sz="1600" b="1" dirty="0">
                <a:solidFill>
                  <a:srgbClr val="000000"/>
                </a:solidFill>
                <a:sym typeface="Wingdings" panose="05000000000000000000" pitchFamily="2" charset="2"/>
              </a:rPr>
              <a:t>Rada będzie przedstawiać Dyrektorowi ZTM </a:t>
            </a:r>
            <a:r>
              <a:rPr lang="pl-PL" altLang="pl-PL" sz="16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rekomendacje 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sugerujące rozwiązania</a:t>
            </a: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pl-PL" altLang="pl-PL" sz="1600" dirty="0">
                <a:solidFill>
                  <a:srgbClr val="000000"/>
                </a:solidFill>
                <a:sym typeface="Wingdings" panose="05000000000000000000" pitchFamily="2" charset="2"/>
              </a:rPr>
              <a:t>i </a:t>
            </a: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kierun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ki</a:t>
            </a: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pl-PL" altLang="pl-PL" sz="1600" dirty="0">
                <a:solidFill>
                  <a:srgbClr val="000000"/>
                </a:solidFill>
                <a:sym typeface="Wingdings" panose="05000000000000000000" pitchFamily="2" charset="2"/>
              </a:rPr>
              <a:t>działań, a przez to ułatwienie podjęcia Dyrektorowi </a:t>
            </a: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pl-PL" altLang="pl-PL" sz="1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ZTM </a:t>
            </a:r>
            <a:r>
              <a:rPr lang="pl-PL" altLang="pl-PL" sz="1600" dirty="0">
                <a:solidFill>
                  <a:srgbClr val="000000"/>
                </a:solidFill>
                <a:sym typeface="Wingdings" panose="05000000000000000000" pitchFamily="2" charset="2"/>
              </a:rPr>
              <a:t>optymalnych decyzji w danym temacie.</a:t>
            </a:r>
            <a:endParaRPr lang="pl-PL" altLang="pl-PL" sz="16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5523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Założenia dodatkowe PRTA: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971600" y="2261430"/>
            <a:ext cx="734481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 eaLnBrk="0" hangingPunct="0">
              <a:lnSpc>
                <a:spcPct val="150000"/>
              </a:lnSpc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altLang="pl-PL" sz="1600" dirty="0">
                <a:solidFill>
                  <a:srgbClr val="000000"/>
                </a:solidFill>
              </a:rPr>
              <a:t>Rada przewiduje również organizację dwa razy w roku tzw. </a:t>
            </a:r>
            <a:r>
              <a:rPr lang="pl-PL" altLang="pl-PL" sz="1600" b="1" i="1" dirty="0">
                <a:solidFill>
                  <a:srgbClr val="000000"/>
                </a:solidFill>
              </a:rPr>
              <a:t>„Otwartych spotkań dla mieszkańców”, </a:t>
            </a:r>
            <a:r>
              <a:rPr lang="pl-PL" altLang="pl-PL" sz="1600" dirty="0">
                <a:solidFill>
                  <a:srgbClr val="000000"/>
                </a:solidFill>
              </a:rPr>
              <a:t>na które będą mogli przyjść mieszkańcy, pasażerowie, media. W czasie tych spotkań będzie możliwość przyjrzenia </a:t>
            </a:r>
            <a:r>
              <a:rPr lang="pl-PL" altLang="pl-PL" sz="1600" dirty="0" smtClean="0">
                <a:solidFill>
                  <a:srgbClr val="000000"/>
                </a:solidFill>
              </a:rPr>
              <a:t/>
            </a:r>
            <a:br>
              <a:rPr lang="pl-PL" altLang="pl-PL" sz="1600" dirty="0" smtClean="0">
                <a:solidFill>
                  <a:srgbClr val="000000"/>
                </a:solidFill>
              </a:rPr>
            </a:br>
            <a:r>
              <a:rPr lang="pl-PL" altLang="pl-PL" sz="1600" dirty="0" smtClean="0">
                <a:solidFill>
                  <a:srgbClr val="000000"/>
                </a:solidFill>
              </a:rPr>
              <a:t>się </a:t>
            </a:r>
            <a:r>
              <a:rPr lang="pl-PL" altLang="pl-PL" sz="1600" dirty="0">
                <a:solidFill>
                  <a:srgbClr val="000000"/>
                </a:solidFill>
              </a:rPr>
              <a:t>pracy </a:t>
            </a:r>
            <a:r>
              <a:rPr lang="pl-PL" altLang="pl-PL" sz="1600" dirty="0" smtClean="0">
                <a:solidFill>
                  <a:schemeClr val="tx1"/>
                </a:solidFill>
              </a:rPr>
              <a:t>i dotychczasowym rekomendacjom </a:t>
            </a:r>
            <a:r>
              <a:rPr lang="pl-PL" altLang="pl-PL" sz="1600" dirty="0" smtClean="0">
                <a:solidFill>
                  <a:srgbClr val="000000"/>
                </a:solidFill>
              </a:rPr>
              <a:t>Rady</a:t>
            </a:r>
            <a:r>
              <a:rPr lang="pl-PL" altLang="pl-PL" sz="1600" dirty="0">
                <a:solidFill>
                  <a:srgbClr val="000000"/>
                </a:solidFill>
              </a:rPr>
              <a:t>, zapoznać się z opiniami ekspertów oraz zadawać pytania. Możliwe będzie również przedyskutowanie ważnych wątków obejmujących </a:t>
            </a:r>
            <a:r>
              <a:rPr lang="pl-PL" altLang="pl-PL" sz="1600" dirty="0">
                <a:solidFill>
                  <a:schemeClr val="tx1"/>
                </a:solidFill>
              </a:rPr>
              <a:t>poznański </a:t>
            </a:r>
            <a:r>
              <a:rPr lang="pl-PL" altLang="pl-PL" sz="1600" dirty="0">
                <a:solidFill>
                  <a:srgbClr val="000000"/>
                </a:solidFill>
              </a:rPr>
              <a:t>transport publiczny lub zgłosić propozycje </a:t>
            </a:r>
            <a:r>
              <a:rPr lang="pl-PL" altLang="pl-PL" sz="1600" dirty="0" smtClean="0">
                <a:solidFill>
                  <a:srgbClr val="000000"/>
                </a:solidFill>
              </a:rPr>
              <a:t>rozwiązań, </a:t>
            </a:r>
            <a:r>
              <a:rPr lang="pl-PL" altLang="pl-PL" sz="1600" dirty="0">
                <a:solidFill>
                  <a:srgbClr val="000000"/>
                </a:solidFill>
              </a:rPr>
              <a:t>czy </a:t>
            </a:r>
            <a:r>
              <a:rPr lang="pl-PL" altLang="pl-PL" sz="1600" dirty="0" smtClean="0">
                <a:solidFill>
                  <a:srgbClr val="000000"/>
                </a:solidFill>
              </a:rPr>
              <a:t>sugestie w </a:t>
            </a:r>
            <a:r>
              <a:rPr lang="pl-PL" altLang="pl-PL" sz="1600" dirty="0">
                <a:solidFill>
                  <a:srgbClr val="000000"/>
                </a:solidFill>
              </a:rPr>
              <a:t>zakresie  poprawy funkcjonowania transportu publicznego.</a:t>
            </a:r>
            <a:endParaRPr lang="pl-PL" altLang="pl-PL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67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Prostokąt 1"/>
          <p:cNvSpPr>
            <a:spLocks noChangeArrowheads="1"/>
          </p:cNvSpPr>
          <p:nvPr/>
        </p:nvSpPr>
        <p:spPr bwMode="auto">
          <a:xfrm>
            <a:off x="250825" y="5949950"/>
            <a:ext cx="3097213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Skład PRTA: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755576" y="1493655"/>
            <a:ext cx="7344816" cy="473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ctr" eaLnBrk="0" hangingPunct="0"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altLang="pl-PL" sz="1600" b="1" u="sng" dirty="0" smtClean="0">
                <a:solidFill>
                  <a:schemeClr val="tx1"/>
                </a:solidFill>
              </a:rPr>
              <a:t>Skład Poznańskiej Rady Transportu Aglomeracyjnego – ok.  21 członków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</a:rPr>
              <a:t>1 moderator.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</a:rPr>
              <a:t>2 członków  - Urząd Miasta Poznania </a:t>
            </a:r>
            <a:r>
              <a:rPr lang="pl-PL" altLang="pl-PL" sz="1600" dirty="0" smtClean="0">
                <a:solidFill>
                  <a:schemeClr val="tx1"/>
                </a:solidFill>
              </a:rPr>
              <a:t>(1 x ZTM i 1 x BKP).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 członków - 1 x Rada Miasta Poznania + 1 x Młodzieżowa RMP </a:t>
            </a:r>
            <a:b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+ 1 x Miejska Rada Seniorów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 członków - przedstawiciele środowiska naukowego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 członków - Gminy, z którymi Miasto zawarło stosowne porozumienia </a:t>
            </a:r>
            <a:b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(1 x dotacje do 3 mln, 1 x dotacje pow. 3 mln)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 członków - Operatorzy 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(1 x MPK, 1 x pozostali Operatorzy gminni)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</a:rPr>
              <a:t>5 członków - Organizacje Społeczne </a:t>
            </a:r>
            <a:r>
              <a:rPr lang="pl-PL" altLang="pl-PL" sz="1600" dirty="0" smtClean="0">
                <a:solidFill>
                  <a:schemeClr val="tx1"/>
                </a:solidFill>
              </a:rPr>
              <a:t>(2 x ruchy miejskie, </a:t>
            </a:r>
            <a:br>
              <a:rPr lang="pl-PL" altLang="pl-PL" sz="1600" dirty="0" smtClean="0">
                <a:solidFill>
                  <a:schemeClr val="tx1"/>
                </a:solidFill>
              </a:rPr>
            </a:br>
            <a:r>
              <a:rPr lang="pl-PL" altLang="pl-PL" sz="1600" dirty="0" smtClean="0">
                <a:solidFill>
                  <a:schemeClr val="tx1"/>
                </a:solidFill>
              </a:rPr>
              <a:t>1 x stowarzyszenia rowerowe, 1 x przedstawiciel osób </a:t>
            </a:r>
            <a:r>
              <a:rPr lang="pl-PL" altLang="pl-PL" sz="1600" dirty="0">
                <a:solidFill>
                  <a:schemeClr val="tx1"/>
                </a:solidFill>
              </a:rPr>
              <a:t>niepełnosprawnych, </a:t>
            </a:r>
            <a:r>
              <a:rPr lang="pl-PL" altLang="pl-PL" sz="1600" dirty="0" smtClean="0">
                <a:solidFill>
                  <a:schemeClr val="tx1"/>
                </a:solidFill>
              </a:rPr>
              <a:t>1 x o</a:t>
            </a:r>
            <a:r>
              <a:rPr lang="pl-PL" altLang="pl-PL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rganizacje ekologiczne)</a:t>
            </a:r>
          </a:p>
          <a:p>
            <a:pPr algn="just"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1</a:t>
            </a: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członek - Organizacje zrzeszające przedsiębiorców</a:t>
            </a:r>
            <a:endParaRPr lang="pl-PL" altLang="pl-PL" sz="16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 członek - przedstawiciel zrzeszeń TAXI </a:t>
            </a:r>
          </a:p>
          <a:p>
            <a:pPr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 członek - Spółdzielnie mieszkaniowe</a:t>
            </a:r>
          </a:p>
          <a:p>
            <a:pPr eaLnBrk="0" hangingPunct="0"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 członek – Stowarzyszenie Metropolii Poznań </a:t>
            </a:r>
            <a:endParaRPr lang="pl-PL" altLang="pl-PL" sz="16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5958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Prostokąt 1"/>
          <p:cNvSpPr>
            <a:spLocks noChangeArrowheads="1"/>
          </p:cNvSpPr>
          <p:nvPr/>
        </p:nvSpPr>
        <p:spPr bwMode="auto">
          <a:xfrm>
            <a:off x="250825" y="5949950"/>
            <a:ext cx="3097213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Rola wybranych członków PRTA: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827584" y="2155945"/>
            <a:ext cx="7344816" cy="280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0" hangingPunct="0">
              <a:lnSpc>
                <a:spcPct val="150000"/>
              </a:lnSpc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chemeClr val="tx1"/>
                </a:solidFill>
              </a:rPr>
              <a:t>Przekazywanie do zainteresowanych organizacji informacji z prac Rady, </a:t>
            </a:r>
            <a:br>
              <a:rPr lang="pl-PL" altLang="pl-PL" sz="1600" dirty="0" smtClean="0">
                <a:solidFill>
                  <a:schemeClr val="tx1"/>
                </a:solidFill>
              </a:rPr>
            </a:br>
            <a:r>
              <a:rPr lang="pl-PL" altLang="pl-PL" sz="1600" dirty="0" smtClean="0">
                <a:solidFill>
                  <a:schemeClr val="tx1"/>
                </a:solidFill>
              </a:rPr>
              <a:t>w tym propozycji rekomendacji.</a:t>
            </a:r>
          </a:p>
          <a:p>
            <a:pPr algn="just" eaLnBrk="0" hangingPunct="0">
              <a:lnSpc>
                <a:spcPct val="150000"/>
              </a:lnSpc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chemeClr val="tx1"/>
                </a:solidFill>
              </a:rPr>
              <a:t>Koordynowanie prac zainteresowanych organizacji w celu uzyskania opinii, stanowisk, propozycji dotyczących obrad Rady Poznańskiego Transportu Aglomeracyjnego.</a:t>
            </a:r>
          </a:p>
          <a:p>
            <a:pPr algn="just" eaLnBrk="0" hangingPunct="0">
              <a:lnSpc>
                <a:spcPct val="150000"/>
              </a:lnSpc>
              <a:spcAft>
                <a:spcPts val="500"/>
              </a:spcAft>
              <a:buClr>
                <a:srgbClr val="262699"/>
              </a:buClr>
              <a:buSzTx/>
              <a:buFont typeface="Wingdings" panose="05000000000000000000" pitchFamily="2" charset="2"/>
              <a:buChar char="ü"/>
            </a:pPr>
            <a:r>
              <a:rPr lang="pl-PL" altLang="pl-PL" sz="1600" dirty="0" smtClean="0">
                <a:solidFill>
                  <a:schemeClr val="tx1"/>
                </a:solidFill>
              </a:rPr>
              <a:t>Przekazywanie moderatorowi uzgodnionego stanowiska zainteresowanych organizacji na temat wypracowanych rekomendacji.</a:t>
            </a:r>
          </a:p>
        </p:txBody>
      </p:sp>
    </p:spTree>
    <p:extLst>
      <p:ext uri="{BB962C8B-B14F-4D97-AF65-F5344CB8AC3E}">
        <p14:creationId xmlns:p14="http://schemas.microsoft.com/office/powerpoint/2010/main" val="108429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Prostokąt 1"/>
          <p:cNvSpPr>
            <a:spLocks noChangeArrowheads="1"/>
          </p:cNvSpPr>
          <p:nvPr/>
        </p:nvSpPr>
        <p:spPr bwMode="auto">
          <a:xfrm>
            <a:off x="250825" y="5949950"/>
            <a:ext cx="3097213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Moderator PRTA </a:t>
            </a: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– </a:t>
            </a:r>
            <a:r>
              <a:rPr lang="pl-PL" altLang="pl-PL" sz="2000" dirty="0" smtClean="0">
                <a:solidFill>
                  <a:srgbClr val="FFFFFF"/>
                </a:solidFill>
                <a:cs typeface="Tahoma" panose="020B0604030504040204" pitchFamily="34" charset="0"/>
              </a:rPr>
              <a:t>dr Hubert Igliński </a:t>
            </a:r>
          </a:p>
        </p:txBody>
      </p:sp>
      <p:sp>
        <p:nvSpPr>
          <p:cNvPr id="36871" name="pole tekstowe 3"/>
          <p:cNvSpPr txBox="1">
            <a:spLocks noChangeArrowheads="1"/>
          </p:cNvSpPr>
          <p:nvPr/>
        </p:nvSpPr>
        <p:spPr bwMode="auto">
          <a:xfrm>
            <a:off x="755576" y="1589089"/>
            <a:ext cx="7200800" cy="476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altLang="pl-PL" sz="1500" b="1" dirty="0" smtClean="0">
                <a:solidFill>
                  <a:schemeClr val="tx1"/>
                </a:solidFill>
              </a:rPr>
              <a:t>dr Hubert Igliński </a:t>
            </a:r>
            <a:r>
              <a:rPr lang="pl-PL" altLang="pl-PL" sz="1500" dirty="0" smtClean="0">
                <a:solidFill>
                  <a:schemeClr val="tx1"/>
                </a:solidFill>
              </a:rPr>
              <a:t>– Menadżer Kierunku Logistyka  i adiunkt w Wyższej Szkole Bankowej w Poznaniu. Absolwent Wydziału Zarządzania na ówczesnej Akademii Ekonomicznej w Poznaniu. Doktorat obronił w 2009 r. na Wydziale Gospodarki Międzynarodowej UEP, a jego dysertacja została wyróżniona m.in. Przez Ministra Infrastruktury i UM Poznań.</a:t>
            </a:r>
          </a:p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sz="1500" dirty="0" smtClean="0">
                <a:solidFill>
                  <a:schemeClr val="tx1"/>
                </a:solidFill>
              </a:rPr>
              <a:t>Wykładowca z wieloletnim doświadczeniem zdobywanym na państwowych i prywatnych uczelniach wyższych, jak również za granicą. Prowadzi zajęcia na studiach I </a:t>
            </a:r>
            <a:r>
              <a:rPr lang="pl-PL" sz="1500" dirty="0" err="1" smtClean="0">
                <a:solidFill>
                  <a:schemeClr val="tx1"/>
                </a:solidFill>
              </a:rPr>
              <a:t>i</a:t>
            </a:r>
            <a:r>
              <a:rPr lang="pl-PL" sz="1500" dirty="0" smtClean="0">
                <a:solidFill>
                  <a:schemeClr val="tx1"/>
                </a:solidFill>
              </a:rPr>
              <a:t> II stopnia, a także na studiach podyplomowych i MBA.</a:t>
            </a:r>
          </a:p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sz="1500" dirty="0" smtClean="0">
                <a:solidFill>
                  <a:schemeClr val="tx1"/>
                </a:solidFill>
              </a:rPr>
              <a:t>Autor i współautor ponad 80 publikacji naukowych oraz popularyzacyjnych specjalizujący się w transporcie niskoemisyjnym i logistyce miejskiej, aktywny w mediach lokalnych i ogólnopolskich. Realizował ekspertyzy gospodarcze m.in. Dla Volkswagen </a:t>
            </a:r>
            <a:r>
              <a:rPr lang="pl-PL" sz="1500" dirty="0" err="1" smtClean="0">
                <a:solidFill>
                  <a:schemeClr val="tx1"/>
                </a:solidFill>
              </a:rPr>
              <a:t>Poznań,a</a:t>
            </a:r>
            <a:r>
              <a:rPr lang="pl-PL" sz="1500" dirty="0" smtClean="0">
                <a:solidFill>
                  <a:schemeClr val="tx1"/>
                </a:solidFill>
              </a:rPr>
              <a:t> także współtworzył plany zrównoważonej mobilności miejskiej i strategie rozwoju dla samorządów lokalnych, w tym również dla Miasta Poznań, w którego rozwój aktywnie angażuje się od wielu lat. Członek poznańskiego oddziału SITK.</a:t>
            </a:r>
          </a:p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r>
              <a:rPr lang="pl-PL" sz="1500" dirty="0" smtClean="0">
                <a:solidFill>
                  <a:schemeClr val="tx1"/>
                </a:solidFill>
              </a:rPr>
              <a:t>Prywatnie, poznaniak od urodzenia, mąż i ojciec dwójki dzieci, miłośnik literatury współczesnej i aktywnego spędzania czasu na wolnym powietrzu, zwłaszcza turystyki rowerowej. </a:t>
            </a:r>
            <a:r>
              <a:rPr lang="pl-PL" sz="1500" i="1" dirty="0" smtClean="0"/>
              <a:t>ki</a:t>
            </a:r>
            <a:r>
              <a:rPr lang="pl-PL" sz="1500" i="1" dirty="0"/>
              <a:t>, </a:t>
            </a:r>
            <a:r>
              <a:rPr lang="pl-PL" sz="1600" i="1" dirty="0" smtClean="0"/>
              <a:t>Menedżer</a:t>
            </a:r>
            <a:endParaRPr lang="pl-PL" altLang="pl-PL" sz="1600" b="1" dirty="0" smtClean="0">
              <a:solidFill>
                <a:schemeClr val="tx1"/>
              </a:solidFill>
            </a:endParaRPr>
          </a:p>
          <a:p>
            <a:pPr marL="0" indent="0" algn="just" eaLnBrk="0" hangingPunct="0">
              <a:spcAft>
                <a:spcPts val="500"/>
              </a:spcAft>
              <a:buClr>
                <a:srgbClr val="262699"/>
              </a:buClr>
              <a:buSzTx/>
            </a:pPr>
            <a:endParaRPr lang="pl-PL" altLang="pl-P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16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6237288"/>
            <a:ext cx="2519362" cy="301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49213" y="476250"/>
            <a:ext cx="5529262" cy="684213"/>
          </a:xfrm>
          <a:custGeom>
            <a:avLst/>
            <a:gdLst>
              <a:gd name="T0" fmla="*/ 1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7 w 7694612"/>
              <a:gd name="T13" fmla="*/ 69287 h 5575300"/>
              <a:gd name="T14" fmla="*/ 7625321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/>
          <a:p>
            <a:pPr eaLnBrk="0" hangingPunct="0">
              <a:buClrTx/>
              <a:buSzTx/>
              <a:buFontTx/>
              <a:buNone/>
            </a:pPr>
            <a:endParaRPr 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D06B0A2-B2BF-4881-BC65-6796F5AF791D}" type="slidenum">
              <a:rPr lang="en-US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pl-PL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6869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"/>
            <a:ext cx="1111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Prostokąt 1"/>
          <p:cNvSpPr>
            <a:spLocks noChangeArrowheads="1"/>
          </p:cNvSpPr>
          <p:nvPr/>
        </p:nvSpPr>
        <p:spPr bwMode="auto">
          <a:xfrm>
            <a:off x="250825" y="5949950"/>
            <a:ext cx="3097213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-165100" y="520700"/>
            <a:ext cx="5957888" cy="684213"/>
          </a:xfrm>
          <a:custGeom>
            <a:avLst/>
            <a:gdLst>
              <a:gd name="T0" fmla="*/ 2 w 7694612"/>
              <a:gd name="T1" fmla="*/ 0 h 5575300"/>
              <a:gd name="T2" fmla="*/ 1 w 7694612"/>
              <a:gd name="T3" fmla="*/ 0 h 5575300"/>
              <a:gd name="T4" fmla="*/ 0 w 7694612"/>
              <a:gd name="T5" fmla="*/ 0 h 5575300"/>
              <a:gd name="T6" fmla="*/ 1 w 7694612"/>
              <a:gd name="T7" fmla="*/ 0 h 5575300"/>
              <a:gd name="T8" fmla="*/ 0 60000 65536"/>
              <a:gd name="T9" fmla="*/ 0 60000 65536"/>
              <a:gd name="T10" fmla="*/ 0 60000 65536"/>
              <a:gd name="T11" fmla="*/ 0 60000 65536"/>
              <a:gd name="T12" fmla="*/ 69286 w 7694612"/>
              <a:gd name="T13" fmla="*/ 69287 h 5575300"/>
              <a:gd name="T14" fmla="*/ 7625320 w 7694612"/>
              <a:gd name="T15" fmla="*/ 5575300 h 557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4612" h="5575300">
                <a:moveTo>
                  <a:pt x="236560" y="0"/>
                </a:moveTo>
                <a:lnTo>
                  <a:pt x="7458052" y="0"/>
                </a:lnTo>
                <a:lnTo>
                  <a:pt x="7458051" y="0"/>
                </a:lnTo>
                <a:cubicBezTo>
                  <a:pt x="7588700" y="0"/>
                  <a:pt x="7694612" y="105911"/>
                  <a:pt x="7694612" y="236560"/>
                </a:cubicBezTo>
                <a:lnTo>
                  <a:pt x="7694612" y="5575300"/>
                </a:lnTo>
                <a:lnTo>
                  <a:pt x="0" y="5575300"/>
                </a:lnTo>
                <a:lnTo>
                  <a:pt x="0" y="236560"/>
                </a:lnTo>
                <a:cubicBezTo>
                  <a:pt x="0" y="105911"/>
                  <a:pt x="105911" y="0"/>
                  <a:pt x="236559" y="0"/>
                </a:cubicBezTo>
                <a:lnTo>
                  <a:pt x="23656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24000" tIns="46800" rIns="324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pl-PL" altLang="pl-PL" sz="2000" dirty="0" smtClean="0">
              <a:solidFill>
                <a:srgbClr val="FFFFFF"/>
              </a:solidFill>
              <a:cs typeface="Tahoma" panose="020B060403050404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700338" y="3184525"/>
            <a:ext cx="38528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rgbClr val="002060"/>
                </a:solidFill>
                <a:latin typeface="+mn-lt"/>
              </a:rPr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990345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_Szablon ZTM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18294</TotalTime>
  <Words>421</Words>
  <Application>Microsoft Office PowerPoint</Application>
  <PresentationFormat>Pokaz na ekranie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Tahoma</vt:lpstr>
      <vt:lpstr>Times New Roman</vt:lpstr>
      <vt:lpstr>Wingdings</vt:lpstr>
      <vt:lpstr>8_Szablon ZTM</vt:lpstr>
      <vt:lpstr>12_Motyw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DT</dc:title>
  <dc:creator>w.miechowicz@ztm.poznan.pl</dc:creator>
  <cp:lastModifiedBy>Gapski Andrzej</cp:lastModifiedBy>
  <cp:revision>949</cp:revision>
  <cp:lastPrinted>2020-01-15T11:01:28Z</cp:lastPrinted>
  <dcterms:created xsi:type="dcterms:W3CDTF">2009-04-08T13:55:33Z</dcterms:created>
  <dcterms:modified xsi:type="dcterms:W3CDTF">2021-02-26T07:29:31Z</dcterms:modified>
</cp:coreProperties>
</file>